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FB28B5B-05C0-4F83-B894-0AEFA8DE1511}">
          <p14:sldIdLst>
            <p14:sldId id="256"/>
            <p14:sldId id="257"/>
          </p14:sldIdLst>
        </p14:section>
        <p14:section name="Project theory" id="{89040B0F-FE0E-48D9-BC59-9D1B1EC7A2A2}">
          <p14:sldIdLst>
            <p14:sldId id="258"/>
          </p14:sldIdLst>
        </p14:section>
        <p14:section name="Implementation" id="{88FD7580-9310-4A22-88DE-9833E46819C4}">
          <p14:sldIdLst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5C832A-A879-98EC-55DB-26A7FB53528B}" v="387" dt="2024-10-18T03:49:19.5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18T03:41:21.72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179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065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069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526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48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748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709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077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752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46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98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435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56" r:id="rId6"/>
    <p:sldLayoutId id="2147483752" r:id="rId7"/>
    <p:sldLayoutId id="2147483753" r:id="rId8"/>
    <p:sldLayoutId id="2147483754" r:id="rId9"/>
    <p:sldLayoutId id="2147483755" r:id="rId10"/>
    <p:sldLayoutId id="214748375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refoxSRV/Vehicle-Number-plate-recognition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35AE2F-5E3A-49D9-8DE1-8A333BA40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lorful pencils and books">
            <a:extLst>
              <a:ext uri="{FF2B5EF4-FFF2-40B4-BE49-F238E27FC236}">
                <a16:creationId xmlns:a16="http://schemas.microsoft.com/office/drawing/2014/main" id="{C5A4776B-3692-799A-0F5D-9A3F02D770E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6074" r="6" b="6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Number plate recognition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99432"/>
            <a:ext cx="9144000" cy="122529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200" dirty="0"/>
              <a:t>S Harish – CB.EN.U4CSE21422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4D8AD8F-EF7F-481F-B99A-B85138970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79EB4626-023C-436D-9F57-9EB460809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902700 h 5416094"/>
              <a:gd name="connsiteX1" fmla="*/ 902700 w 10515600"/>
              <a:gd name="connsiteY1" fmla="*/ 0 h 5416094"/>
              <a:gd name="connsiteX2" fmla="*/ 1746919 w 10515600"/>
              <a:gd name="connsiteY2" fmla="*/ 0 h 5416094"/>
              <a:gd name="connsiteX3" fmla="*/ 2329833 w 10515600"/>
              <a:gd name="connsiteY3" fmla="*/ 0 h 5416094"/>
              <a:gd name="connsiteX4" fmla="*/ 2825644 w 10515600"/>
              <a:gd name="connsiteY4" fmla="*/ 0 h 5416094"/>
              <a:gd name="connsiteX5" fmla="*/ 3582762 w 10515600"/>
              <a:gd name="connsiteY5" fmla="*/ 0 h 5416094"/>
              <a:gd name="connsiteX6" fmla="*/ 4165675 w 10515600"/>
              <a:gd name="connsiteY6" fmla="*/ 0 h 5416094"/>
              <a:gd name="connsiteX7" fmla="*/ 5009894 w 10515600"/>
              <a:gd name="connsiteY7" fmla="*/ 0 h 5416094"/>
              <a:gd name="connsiteX8" fmla="*/ 5505706 w 10515600"/>
              <a:gd name="connsiteY8" fmla="*/ 0 h 5416094"/>
              <a:gd name="connsiteX9" fmla="*/ 6349925 w 10515600"/>
              <a:gd name="connsiteY9" fmla="*/ 0 h 5416094"/>
              <a:gd name="connsiteX10" fmla="*/ 6758634 w 10515600"/>
              <a:gd name="connsiteY10" fmla="*/ 0 h 5416094"/>
              <a:gd name="connsiteX11" fmla="*/ 7428650 w 10515600"/>
              <a:gd name="connsiteY11" fmla="*/ 0 h 5416094"/>
              <a:gd name="connsiteX12" fmla="*/ 8098665 w 10515600"/>
              <a:gd name="connsiteY12" fmla="*/ 0 h 5416094"/>
              <a:gd name="connsiteX13" fmla="*/ 8681579 w 10515600"/>
              <a:gd name="connsiteY13" fmla="*/ 0 h 5416094"/>
              <a:gd name="connsiteX14" fmla="*/ 9612900 w 10515600"/>
              <a:gd name="connsiteY14" fmla="*/ 0 h 5416094"/>
              <a:gd name="connsiteX15" fmla="*/ 10515600 w 10515600"/>
              <a:gd name="connsiteY15" fmla="*/ 902700 h 5416094"/>
              <a:gd name="connsiteX16" fmla="*/ 10515600 w 10515600"/>
              <a:gd name="connsiteY16" fmla="*/ 1504482 h 5416094"/>
              <a:gd name="connsiteX17" fmla="*/ 10515600 w 10515600"/>
              <a:gd name="connsiteY17" fmla="*/ 2178479 h 5416094"/>
              <a:gd name="connsiteX18" fmla="*/ 10515600 w 10515600"/>
              <a:gd name="connsiteY18" fmla="*/ 2780261 h 5416094"/>
              <a:gd name="connsiteX19" fmla="*/ 10515600 w 10515600"/>
              <a:gd name="connsiteY19" fmla="*/ 3273722 h 5416094"/>
              <a:gd name="connsiteX20" fmla="*/ 10515600 w 10515600"/>
              <a:gd name="connsiteY20" fmla="*/ 3803291 h 5416094"/>
              <a:gd name="connsiteX21" fmla="*/ 10515600 w 10515600"/>
              <a:gd name="connsiteY21" fmla="*/ 4513394 h 5416094"/>
              <a:gd name="connsiteX22" fmla="*/ 9612900 w 10515600"/>
              <a:gd name="connsiteY22" fmla="*/ 5416094 h 5416094"/>
              <a:gd name="connsiteX23" fmla="*/ 9117089 w 10515600"/>
              <a:gd name="connsiteY23" fmla="*/ 5416094 h 5416094"/>
              <a:gd name="connsiteX24" fmla="*/ 8708379 w 10515600"/>
              <a:gd name="connsiteY24" fmla="*/ 5416094 h 5416094"/>
              <a:gd name="connsiteX25" fmla="*/ 8299670 w 10515600"/>
              <a:gd name="connsiteY25" fmla="*/ 5416094 h 5416094"/>
              <a:gd name="connsiteX26" fmla="*/ 7629654 w 10515600"/>
              <a:gd name="connsiteY26" fmla="*/ 5416094 h 5416094"/>
              <a:gd name="connsiteX27" fmla="*/ 7133843 w 10515600"/>
              <a:gd name="connsiteY27" fmla="*/ 5416094 h 5416094"/>
              <a:gd name="connsiteX28" fmla="*/ 6376726 w 10515600"/>
              <a:gd name="connsiteY28" fmla="*/ 5416094 h 5416094"/>
              <a:gd name="connsiteX29" fmla="*/ 5880914 w 10515600"/>
              <a:gd name="connsiteY29" fmla="*/ 5416094 h 5416094"/>
              <a:gd name="connsiteX30" fmla="*/ 5123797 w 10515600"/>
              <a:gd name="connsiteY30" fmla="*/ 5416094 h 5416094"/>
              <a:gd name="connsiteX31" fmla="*/ 4715088 w 10515600"/>
              <a:gd name="connsiteY31" fmla="*/ 5416094 h 5416094"/>
              <a:gd name="connsiteX32" fmla="*/ 3957970 w 10515600"/>
              <a:gd name="connsiteY32" fmla="*/ 5416094 h 5416094"/>
              <a:gd name="connsiteX33" fmla="*/ 3462159 w 10515600"/>
              <a:gd name="connsiteY33" fmla="*/ 5416094 h 5416094"/>
              <a:gd name="connsiteX34" fmla="*/ 3053449 w 10515600"/>
              <a:gd name="connsiteY34" fmla="*/ 5416094 h 5416094"/>
              <a:gd name="connsiteX35" fmla="*/ 2557638 w 10515600"/>
              <a:gd name="connsiteY35" fmla="*/ 5416094 h 5416094"/>
              <a:gd name="connsiteX36" fmla="*/ 1800521 w 10515600"/>
              <a:gd name="connsiteY36" fmla="*/ 5416094 h 5416094"/>
              <a:gd name="connsiteX37" fmla="*/ 902700 w 10515600"/>
              <a:gd name="connsiteY37" fmla="*/ 5416094 h 5416094"/>
              <a:gd name="connsiteX38" fmla="*/ 0 w 10515600"/>
              <a:gd name="connsiteY38" fmla="*/ 4513394 h 5416094"/>
              <a:gd name="connsiteX39" fmla="*/ 0 w 10515600"/>
              <a:gd name="connsiteY39" fmla="*/ 3911612 h 5416094"/>
              <a:gd name="connsiteX40" fmla="*/ 0 w 10515600"/>
              <a:gd name="connsiteY40" fmla="*/ 3309829 h 5416094"/>
              <a:gd name="connsiteX41" fmla="*/ 0 w 10515600"/>
              <a:gd name="connsiteY41" fmla="*/ 2780261 h 5416094"/>
              <a:gd name="connsiteX42" fmla="*/ 0 w 10515600"/>
              <a:gd name="connsiteY42" fmla="*/ 2106265 h 5416094"/>
              <a:gd name="connsiteX43" fmla="*/ 0 w 10515600"/>
              <a:gd name="connsiteY43" fmla="*/ 1504482 h 5416094"/>
              <a:gd name="connsiteX44" fmla="*/ 0 w 10515600"/>
              <a:gd name="connsiteY44" fmla="*/ 90270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515600" h="5416094" extrusionOk="0">
                <a:moveTo>
                  <a:pt x="0" y="902700"/>
                </a:moveTo>
                <a:cubicBezTo>
                  <a:pt x="-57306" y="368805"/>
                  <a:pt x="305054" y="37193"/>
                  <a:pt x="902700" y="0"/>
                </a:cubicBezTo>
                <a:cubicBezTo>
                  <a:pt x="1280419" y="-35006"/>
                  <a:pt x="1407743" y="-35339"/>
                  <a:pt x="1746919" y="0"/>
                </a:cubicBezTo>
                <a:cubicBezTo>
                  <a:pt x="2086095" y="35339"/>
                  <a:pt x="2146539" y="-12333"/>
                  <a:pt x="2329833" y="0"/>
                </a:cubicBezTo>
                <a:cubicBezTo>
                  <a:pt x="2513127" y="12333"/>
                  <a:pt x="2706706" y="12952"/>
                  <a:pt x="2825644" y="0"/>
                </a:cubicBezTo>
                <a:cubicBezTo>
                  <a:pt x="2944582" y="-12952"/>
                  <a:pt x="3420817" y="-27100"/>
                  <a:pt x="3582762" y="0"/>
                </a:cubicBezTo>
                <a:cubicBezTo>
                  <a:pt x="3744707" y="27100"/>
                  <a:pt x="4023584" y="-9167"/>
                  <a:pt x="4165675" y="0"/>
                </a:cubicBezTo>
                <a:cubicBezTo>
                  <a:pt x="4307766" y="9167"/>
                  <a:pt x="4770188" y="27031"/>
                  <a:pt x="5009894" y="0"/>
                </a:cubicBezTo>
                <a:cubicBezTo>
                  <a:pt x="5249600" y="-27031"/>
                  <a:pt x="5349881" y="-194"/>
                  <a:pt x="5505706" y="0"/>
                </a:cubicBezTo>
                <a:cubicBezTo>
                  <a:pt x="5661531" y="194"/>
                  <a:pt x="6129254" y="-29363"/>
                  <a:pt x="6349925" y="0"/>
                </a:cubicBezTo>
                <a:cubicBezTo>
                  <a:pt x="6570596" y="29363"/>
                  <a:pt x="6581199" y="-14617"/>
                  <a:pt x="6758634" y="0"/>
                </a:cubicBezTo>
                <a:cubicBezTo>
                  <a:pt x="6936069" y="14617"/>
                  <a:pt x="7246491" y="25675"/>
                  <a:pt x="7428650" y="0"/>
                </a:cubicBezTo>
                <a:cubicBezTo>
                  <a:pt x="7610809" y="-25675"/>
                  <a:pt x="7825190" y="-17078"/>
                  <a:pt x="8098665" y="0"/>
                </a:cubicBezTo>
                <a:cubicBezTo>
                  <a:pt x="8372141" y="17078"/>
                  <a:pt x="8559625" y="-21568"/>
                  <a:pt x="8681579" y="0"/>
                </a:cubicBezTo>
                <a:cubicBezTo>
                  <a:pt x="8803533" y="21568"/>
                  <a:pt x="9307226" y="-46066"/>
                  <a:pt x="9612900" y="0"/>
                </a:cubicBezTo>
                <a:cubicBezTo>
                  <a:pt x="10119954" y="-10560"/>
                  <a:pt x="10418674" y="366684"/>
                  <a:pt x="10515600" y="902700"/>
                </a:cubicBezTo>
                <a:cubicBezTo>
                  <a:pt x="10494548" y="1140809"/>
                  <a:pt x="10524881" y="1252168"/>
                  <a:pt x="10515600" y="1504482"/>
                </a:cubicBezTo>
                <a:cubicBezTo>
                  <a:pt x="10506319" y="1756796"/>
                  <a:pt x="10494309" y="1995078"/>
                  <a:pt x="10515600" y="2178479"/>
                </a:cubicBezTo>
                <a:cubicBezTo>
                  <a:pt x="10536891" y="2361880"/>
                  <a:pt x="10522845" y="2487483"/>
                  <a:pt x="10515600" y="2780261"/>
                </a:cubicBezTo>
                <a:cubicBezTo>
                  <a:pt x="10508355" y="3073039"/>
                  <a:pt x="10533694" y="3138252"/>
                  <a:pt x="10515600" y="3273722"/>
                </a:cubicBezTo>
                <a:cubicBezTo>
                  <a:pt x="10497506" y="3409192"/>
                  <a:pt x="10514952" y="3569910"/>
                  <a:pt x="10515600" y="3803291"/>
                </a:cubicBezTo>
                <a:cubicBezTo>
                  <a:pt x="10516248" y="4036672"/>
                  <a:pt x="10499126" y="4317688"/>
                  <a:pt x="10515600" y="4513394"/>
                </a:cubicBezTo>
                <a:cubicBezTo>
                  <a:pt x="10585499" y="4997151"/>
                  <a:pt x="10115437" y="5453981"/>
                  <a:pt x="9612900" y="5416094"/>
                </a:cubicBezTo>
                <a:cubicBezTo>
                  <a:pt x="9473271" y="5418358"/>
                  <a:pt x="9316384" y="5423764"/>
                  <a:pt x="9117089" y="5416094"/>
                </a:cubicBezTo>
                <a:cubicBezTo>
                  <a:pt x="8917794" y="5408424"/>
                  <a:pt x="8902141" y="5433256"/>
                  <a:pt x="8708379" y="5416094"/>
                </a:cubicBezTo>
                <a:cubicBezTo>
                  <a:pt x="8514617" y="5398933"/>
                  <a:pt x="8454700" y="5422387"/>
                  <a:pt x="8299670" y="5416094"/>
                </a:cubicBezTo>
                <a:cubicBezTo>
                  <a:pt x="8144640" y="5409801"/>
                  <a:pt x="7907022" y="5398388"/>
                  <a:pt x="7629654" y="5416094"/>
                </a:cubicBezTo>
                <a:cubicBezTo>
                  <a:pt x="7352286" y="5433800"/>
                  <a:pt x="7244777" y="5409877"/>
                  <a:pt x="7133843" y="5416094"/>
                </a:cubicBezTo>
                <a:cubicBezTo>
                  <a:pt x="7022909" y="5422311"/>
                  <a:pt x="6748865" y="5379753"/>
                  <a:pt x="6376726" y="5416094"/>
                </a:cubicBezTo>
                <a:cubicBezTo>
                  <a:pt x="6004587" y="5452435"/>
                  <a:pt x="5991442" y="5438860"/>
                  <a:pt x="5880914" y="5416094"/>
                </a:cubicBezTo>
                <a:cubicBezTo>
                  <a:pt x="5770386" y="5393328"/>
                  <a:pt x="5294303" y="5440618"/>
                  <a:pt x="5123797" y="5416094"/>
                </a:cubicBezTo>
                <a:cubicBezTo>
                  <a:pt x="4953291" y="5391570"/>
                  <a:pt x="4828705" y="5430421"/>
                  <a:pt x="4715088" y="5416094"/>
                </a:cubicBezTo>
                <a:cubicBezTo>
                  <a:pt x="4601471" y="5401767"/>
                  <a:pt x="4227806" y="5381491"/>
                  <a:pt x="3957970" y="5416094"/>
                </a:cubicBezTo>
                <a:cubicBezTo>
                  <a:pt x="3688134" y="5450697"/>
                  <a:pt x="3670638" y="5425309"/>
                  <a:pt x="3462159" y="5416094"/>
                </a:cubicBezTo>
                <a:cubicBezTo>
                  <a:pt x="3253680" y="5406879"/>
                  <a:pt x="3167443" y="5432031"/>
                  <a:pt x="3053449" y="5416094"/>
                </a:cubicBezTo>
                <a:cubicBezTo>
                  <a:pt x="2939455" y="5400158"/>
                  <a:pt x="2701485" y="5433995"/>
                  <a:pt x="2557638" y="5416094"/>
                </a:cubicBezTo>
                <a:cubicBezTo>
                  <a:pt x="2413791" y="5398193"/>
                  <a:pt x="2168647" y="5424510"/>
                  <a:pt x="1800521" y="5416094"/>
                </a:cubicBezTo>
                <a:cubicBezTo>
                  <a:pt x="1432395" y="5407678"/>
                  <a:pt x="1261364" y="5454497"/>
                  <a:pt x="902700" y="5416094"/>
                </a:cubicBezTo>
                <a:cubicBezTo>
                  <a:pt x="519468" y="5419760"/>
                  <a:pt x="63003" y="5077223"/>
                  <a:pt x="0" y="4513394"/>
                </a:cubicBezTo>
                <a:cubicBezTo>
                  <a:pt x="-20265" y="4243495"/>
                  <a:pt x="27650" y="4053844"/>
                  <a:pt x="0" y="3911612"/>
                </a:cubicBezTo>
                <a:cubicBezTo>
                  <a:pt x="-27650" y="3769380"/>
                  <a:pt x="24988" y="3469350"/>
                  <a:pt x="0" y="3309829"/>
                </a:cubicBezTo>
                <a:cubicBezTo>
                  <a:pt x="-24988" y="3150308"/>
                  <a:pt x="-16973" y="2933511"/>
                  <a:pt x="0" y="2780261"/>
                </a:cubicBezTo>
                <a:cubicBezTo>
                  <a:pt x="16973" y="2627011"/>
                  <a:pt x="-11552" y="2315258"/>
                  <a:pt x="0" y="2106265"/>
                </a:cubicBezTo>
                <a:cubicBezTo>
                  <a:pt x="11552" y="1897272"/>
                  <a:pt x="-9167" y="1726905"/>
                  <a:pt x="0" y="1504482"/>
                </a:cubicBezTo>
                <a:cubicBezTo>
                  <a:pt x="9167" y="1282059"/>
                  <a:pt x="10972" y="1160784"/>
                  <a:pt x="0" y="902700"/>
                </a:cubicBezTo>
                <a:close/>
              </a:path>
            </a:pathLst>
          </a:custGeom>
          <a:noFill/>
          <a:ln w="60325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811B443-E400-0F80-1EB2-F89B5F7CFB8F}"/>
              </a:ext>
            </a:extLst>
          </p:cNvPr>
          <p:cNvSpPr txBox="1">
            <a:spLocks/>
          </p:cNvSpPr>
          <p:nvPr/>
        </p:nvSpPr>
        <p:spPr>
          <a:xfrm>
            <a:off x="1521342" y="5057518"/>
            <a:ext cx="9144000" cy="12252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/>
              <a:t>Shreyas </a:t>
            </a:r>
            <a:r>
              <a:rPr lang="en-US" sz="3200" dirty="0" err="1"/>
              <a:t>Visweshwaran</a:t>
            </a:r>
            <a:r>
              <a:rPr lang="en-US" sz="3200" dirty="0"/>
              <a:t> – CB.EN.U4CSE21450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3CCE1B5-1806-891F-6798-AF7315059EA9}"/>
              </a:ext>
            </a:extLst>
          </p:cNvPr>
          <p:cNvSpPr txBox="1">
            <a:spLocks/>
          </p:cNvSpPr>
          <p:nvPr/>
        </p:nvSpPr>
        <p:spPr>
          <a:xfrm>
            <a:off x="1772" y="6134063"/>
            <a:ext cx="12338197" cy="12252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Helvetica"/>
                <a:cs typeface="Helvetic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https://github.com/FirefoxSRV/Vehicle-Number-plate-recognition</a:t>
            </a:r>
            <a:endParaRPr lang="en-US" sz="2000">
              <a:hlinkClick r:id="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CCBF4-AC78-DCBC-0654-BF0DDF307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papers</a:t>
            </a:r>
          </a:p>
        </p:txBody>
      </p:sp>
      <p:pic>
        <p:nvPicPr>
          <p:cNvPr id="4" name="Picture 3" descr="A screenshot of a black and purple grid&#10;&#10;Description automatically generated">
            <a:extLst>
              <a:ext uri="{FF2B5EF4-FFF2-40B4-BE49-F238E27FC236}">
                <a16:creationId xmlns:a16="http://schemas.microsoft.com/office/drawing/2014/main" id="{B61ED320-BC1A-1884-C59B-AADC53CDC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083" y="2020957"/>
            <a:ext cx="10530416" cy="446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661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E047A0-A971-9907-6FC6-353A92674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7200"/>
              <a:t>ObjectiveS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7F9EBA"/>
          </a:solidFill>
          <a:ln w="38100" cap="rnd">
            <a:solidFill>
              <a:srgbClr val="7F9EB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ECD76-0E01-158A-B7EE-E0DD88B28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 dirty="0">
                <a:ea typeface="+mn-lt"/>
                <a:cs typeface="+mn-lt"/>
              </a:rPr>
              <a:t>Develop a mobile application-based system for automated vehicle type detection and owner information gathering.</a:t>
            </a:r>
            <a:endParaRPr lang="en-US" sz="22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200" b="1" dirty="0">
                <a:ea typeface="+mn-lt"/>
                <a:cs typeface="+mn-lt"/>
              </a:rPr>
              <a:t>Benefits:</a:t>
            </a:r>
            <a:endParaRPr lang="en-US" sz="2200" dirty="0"/>
          </a:p>
          <a:p>
            <a:pPr>
              <a:lnSpc>
                <a:spcPct val="100000"/>
              </a:lnSpc>
            </a:pPr>
            <a:r>
              <a:rPr lang="en-US" sz="2200" dirty="0">
                <a:ea typeface="+mn-lt"/>
                <a:cs typeface="+mn-lt"/>
              </a:rPr>
              <a:t>Enhances efficiency and security by reducing manual registration efforts.</a:t>
            </a:r>
            <a:endParaRPr lang="en-US" sz="2200" dirty="0"/>
          </a:p>
          <a:p>
            <a:pPr>
              <a:lnSpc>
                <a:spcPct val="100000"/>
              </a:lnSpc>
            </a:pPr>
            <a:r>
              <a:rPr lang="en-US" sz="2200" dirty="0">
                <a:ea typeface="+mn-lt"/>
                <a:cs typeface="+mn-lt"/>
              </a:rPr>
              <a:t>Provides real-time monitoring of vehicle entries to streamline access management.</a:t>
            </a:r>
            <a:endParaRPr lang="en-US" sz="2200" dirty="0"/>
          </a:p>
          <a:p>
            <a:pPr>
              <a:lnSpc>
                <a:spcPct val="100000"/>
              </a:lnSpc>
            </a:pPr>
            <a:endParaRPr lang="en-US" sz="2200"/>
          </a:p>
        </p:txBody>
      </p:sp>
      <p:pic>
        <p:nvPicPr>
          <p:cNvPr id="5" name="Picture 4" descr="Person watching empty phone">
            <a:extLst>
              <a:ext uri="{FF2B5EF4-FFF2-40B4-BE49-F238E27FC236}">
                <a16:creationId xmlns:a16="http://schemas.microsoft.com/office/drawing/2014/main" id="{4C369853-5CEC-CF3D-EADA-42C13A305D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057" r="10642" b="-10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62179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F82BF3E2-EB0E-40D6-8835-2367A5316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8480" y="1563968"/>
            <a:ext cx="6043520" cy="5294033"/>
          </a:xfrm>
          <a:custGeom>
            <a:avLst/>
            <a:gdLst>
              <a:gd name="connsiteX0" fmla="*/ 3600823 w 6043520"/>
              <a:gd name="connsiteY0" fmla="*/ 0 h 5294033"/>
              <a:gd name="connsiteX1" fmla="*/ 5891281 w 6043520"/>
              <a:gd name="connsiteY1" fmla="*/ 822253 h 5294033"/>
              <a:gd name="connsiteX2" fmla="*/ 6043520 w 6043520"/>
              <a:gd name="connsiteY2" fmla="*/ 960617 h 5294033"/>
              <a:gd name="connsiteX3" fmla="*/ 6043520 w 6043520"/>
              <a:gd name="connsiteY3" fmla="*/ 5294033 h 5294033"/>
              <a:gd name="connsiteX4" fmla="*/ 423445 w 6043520"/>
              <a:gd name="connsiteY4" fmla="*/ 5294033 h 5294033"/>
              <a:gd name="connsiteX5" fmla="*/ 282971 w 6043520"/>
              <a:gd name="connsiteY5" fmla="*/ 5002426 h 5294033"/>
              <a:gd name="connsiteX6" fmla="*/ 0 w 6043520"/>
              <a:gd name="connsiteY6" fmla="*/ 3600823 h 5294033"/>
              <a:gd name="connsiteX7" fmla="*/ 3600823 w 6043520"/>
              <a:gd name="connsiteY7" fmla="*/ 0 h 5294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43520" h="5294033">
                <a:moveTo>
                  <a:pt x="3600823" y="0"/>
                </a:moveTo>
                <a:cubicBezTo>
                  <a:pt x="4470871" y="0"/>
                  <a:pt x="5268847" y="308574"/>
                  <a:pt x="5891281" y="822253"/>
                </a:cubicBezTo>
                <a:lnTo>
                  <a:pt x="6043520" y="960617"/>
                </a:lnTo>
                <a:lnTo>
                  <a:pt x="6043520" y="5294033"/>
                </a:lnTo>
                <a:lnTo>
                  <a:pt x="423445" y="5294033"/>
                </a:lnTo>
                <a:lnTo>
                  <a:pt x="282971" y="5002426"/>
                </a:lnTo>
                <a:cubicBezTo>
                  <a:pt x="100759" y="4571630"/>
                  <a:pt x="0" y="4097993"/>
                  <a:pt x="0" y="3600823"/>
                </a:cubicBezTo>
                <a:cubicBezTo>
                  <a:pt x="0" y="1612143"/>
                  <a:pt x="1612143" y="0"/>
                  <a:pt x="3600823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CB6FFAAC-8A48-4FBF-BAFE-BAD367694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3728" y="1699214"/>
            <a:ext cx="5908273" cy="5158786"/>
          </a:xfrm>
          <a:custGeom>
            <a:avLst/>
            <a:gdLst>
              <a:gd name="connsiteX0" fmla="*/ 3465576 w 5908273"/>
              <a:gd name="connsiteY0" fmla="*/ 0 h 5158786"/>
              <a:gd name="connsiteX1" fmla="*/ 5670004 w 5908273"/>
              <a:gd name="connsiteY1" fmla="*/ 791369 h 5158786"/>
              <a:gd name="connsiteX2" fmla="*/ 5908273 w 5908273"/>
              <a:gd name="connsiteY2" fmla="*/ 1007923 h 5158786"/>
              <a:gd name="connsiteX3" fmla="*/ 5908273 w 5908273"/>
              <a:gd name="connsiteY3" fmla="*/ 5158786 h 5158786"/>
              <a:gd name="connsiteX4" fmla="*/ 443374 w 5908273"/>
              <a:gd name="connsiteY4" fmla="*/ 5158786 h 5158786"/>
              <a:gd name="connsiteX5" fmla="*/ 418277 w 5908273"/>
              <a:gd name="connsiteY5" fmla="*/ 5117476 h 5158786"/>
              <a:gd name="connsiteX6" fmla="*/ 0 w 5908273"/>
              <a:gd name="connsiteY6" fmla="*/ 3465576 h 5158786"/>
              <a:gd name="connsiteX7" fmla="*/ 3465576 w 5908273"/>
              <a:gd name="connsiteY7" fmla="*/ 0 h 515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08273" h="5158786">
                <a:moveTo>
                  <a:pt x="3465576" y="0"/>
                </a:moveTo>
                <a:cubicBezTo>
                  <a:pt x="4302945" y="0"/>
                  <a:pt x="5070948" y="296984"/>
                  <a:pt x="5670004" y="791369"/>
                </a:cubicBezTo>
                <a:lnTo>
                  <a:pt x="5908273" y="1007923"/>
                </a:lnTo>
                <a:lnTo>
                  <a:pt x="5908273" y="5158786"/>
                </a:lnTo>
                <a:lnTo>
                  <a:pt x="443374" y="5158786"/>
                </a:lnTo>
                <a:lnTo>
                  <a:pt x="418277" y="5117476"/>
                </a:lnTo>
                <a:cubicBezTo>
                  <a:pt x="151523" y="4626427"/>
                  <a:pt x="0" y="4063697"/>
                  <a:pt x="0" y="3465576"/>
                </a:cubicBezTo>
                <a:cubicBezTo>
                  <a:pt x="0" y="1551591"/>
                  <a:pt x="1551591" y="0"/>
                  <a:pt x="346557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81E86DD-89E6-42B2-8675-84B7C56BFF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50534" y="1716727"/>
            <a:ext cx="4572000" cy="4572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40EF577-B6F8-4C57-B956-AB860B388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7694" y="1853886"/>
            <a:ext cx="4297680" cy="4297680"/>
          </a:xfrm>
          <a:custGeom>
            <a:avLst/>
            <a:gdLst>
              <a:gd name="connsiteX0" fmla="*/ 2148840 w 4297680"/>
              <a:gd name="connsiteY0" fmla="*/ 0 h 4297680"/>
              <a:gd name="connsiteX1" fmla="*/ 4297680 w 4297680"/>
              <a:gd name="connsiteY1" fmla="*/ 2148840 h 4297680"/>
              <a:gd name="connsiteX2" fmla="*/ 2148840 w 4297680"/>
              <a:gd name="connsiteY2" fmla="*/ 4297680 h 4297680"/>
              <a:gd name="connsiteX3" fmla="*/ 0 w 4297680"/>
              <a:gd name="connsiteY3" fmla="*/ 2148840 h 4297680"/>
              <a:gd name="connsiteX4" fmla="*/ 2148840 w 4297680"/>
              <a:gd name="connsiteY4" fmla="*/ 0 h 429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97680" h="4297680">
                <a:moveTo>
                  <a:pt x="2148840" y="0"/>
                </a:moveTo>
                <a:cubicBezTo>
                  <a:pt x="3335612" y="0"/>
                  <a:pt x="4297680" y="962068"/>
                  <a:pt x="4297680" y="2148840"/>
                </a:cubicBezTo>
                <a:cubicBezTo>
                  <a:pt x="4297680" y="3335612"/>
                  <a:pt x="3335612" y="4297680"/>
                  <a:pt x="2148840" y="4297680"/>
                </a:cubicBezTo>
                <a:cubicBezTo>
                  <a:pt x="962068" y="4297680"/>
                  <a:pt x="0" y="3335612"/>
                  <a:pt x="0" y="2148840"/>
                </a:cubicBezTo>
                <a:cubicBezTo>
                  <a:pt x="0" y="962068"/>
                  <a:pt x="962068" y="0"/>
                  <a:pt x="21488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518CE4-E4D4-4D8A-980F-6D692AC9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55454" cy="4845530"/>
          </a:xfrm>
          <a:custGeom>
            <a:avLst/>
            <a:gdLst>
              <a:gd name="connsiteX0" fmla="*/ 0 w 5155454"/>
              <a:gd name="connsiteY0" fmla="*/ 0 h 4845530"/>
              <a:gd name="connsiteX1" fmla="*/ 4766270 w 5155454"/>
              <a:gd name="connsiteY1" fmla="*/ 0 h 4845530"/>
              <a:gd name="connsiteX2" fmla="*/ 4896671 w 5155454"/>
              <a:gd name="connsiteY2" fmla="*/ 270697 h 4845530"/>
              <a:gd name="connsiteX3" fmla="*/ 5155454 w 5155454"/>
              <a:gd name="connsiteY3" fmla="*/ 1552495 h 4845530"/>
              <a:gd name="connsiteX4" fmla="*/ 1862419 w 5155454"/>
              <a:gd name="connsiteY4" fmla="*/ 4845530 h 4845530"/>
              <a:gd name="connsiteX5" fmla="*/ 21252 w 5155454"/>
              <a:gd name="connsiteY5" fmla="*/ 4283132 h 4845530"/>
              <a:gd name="connsiteX6" fmla="*/ 0 w 5155454"/>
              <a:gd name="connsiteY6" fmla="*/ 4267240 h 4845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5454" h="4845530">
                <a:moveTo>
                  <a:pt x="0" y="0"/>
                </a:moveTo>
                <a:lnTo>
                  <a:pt x="4766270" y="0"/>
                </a:lnTo>
                <a:lnTo>
                  <a:pt x="4896671" y="270697"/>
                </a:lnTo>
                <a:cubicBezTo>
                  <a:pt x="5063308" y="664671"/>
                  <a:pt x="5155454" y="1097822"/>
                  <a:pt x="5155454" y="1552495"/>
                </a:cubicBezTo>
                <a:cubicBezTo>
                  <a:pt x="5155454" y="3371188"/>
                  <a:pt x="3681112" y="4845530"/>
                  <a:pt x="1862419" y="4845530"/>
                </a:cubicBezTo>
                <a:cubicBezTo>
                  <a:pt x="1180409" y="4845530"/>
                  <a:pt x="546824" y="4638201"/>
                  <a:pt x="21252" y="4283132"/>
                </a:cubicBezTo>
                <a:lnTo>
                  <a:pt x="0" y="426724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E6FAE32-AB12-4E77-A677-F6BD5D71A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017099" cy="4718647"/>
          </a:xfrm>
          <a:custGeom>
            <a:avLst/>
            <a:gdLst>
              <a:gd name="connsiteX0" fmla="*/ 0 w 5017099"/>
              <a:gd name="connsiteY0" fmla="*/ 0 h 4718647"/>
              <a:gd name="connsiteX1" fmla="*/ 4599738 w 5017099"/>
              <a:gd name="connsiteY1" fmla="*/ 0 h 4718647"/>
              <a:gd name="connsiteX2" fmla="*/ 4636346 w 5017099"/>
              <a:gd name="connsiteY2" fmla="*/ 60259 h 4718647"/>
              <a:gd name="connsiteX3" fmla="*/ 5017099 w 5017099"/>
              <a:gd name="connsiteY3" fmla="*/ 1563967 h 4718647"/>
              <a:gd name="connsiteX4" fmla="*/ 1862419 w 5017099"/>
              <a:gd name="connsiteY4" fmla="*/ 4718647 h 4718647"/>
              <a:gd name="connsiteX5" fmla="*/ 98607 w 5017099"/>
              <a:gd name="connsiteY5" fmla="*/ 4179877 h 4718647"/>
              <a:gd name="connsiteX6" fmla="*/ 0 w 5017099"/>
              <a:gd name="connsiteY6" fmla="*/ 4106140 h 471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17099" h="4718647">
                <a:moveTo>
                  <a:pt x="0" y="0"/>
                </a:moveTo>
                <a:lnTo>
                  <a:pt x="4599738" y="0"/>
                </a:lnTo>
                <a:lnTo>
                  <a:pt x="4636346" y="60259"/>
                </a:lnTo>
                <a:cubicBezTo>
                  <a:pt x="4879170" y="507256"/>
                  <a:pt x="5017099" y="1019504"/>
                  <a:pt x="5017099" y="1563967"/>
                </a:cubicBezTo>
                <a:cubicBezTo>
                  <a:pt x="5017099" y="3306249"/>
                  <a:pt x="3604701" y="4718647"/>
                  <a:pt x="1862419" y="4718647"/>
                </a:cubicBezTo>
                <a:cubicBezTo>
                  <a:pt x="1209063" y="4718647"/>
                  <a:pt x="602098" y="4520029"/>
                  <a:pt x="98607" y="4179877"/>
                </a:cubicBezTo>
                <a:lnTo>
                  <a:pt x="0" y="41061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 descr="Screens screenshot of a car status update&#10;&#10;Description automatically generated">
            <a:extLst>
              <a:ext uri="{FF2B5EF4-FFF2-40B4-BE49-F238E27FC236}">
                <a16:creationId xmlns:a16="http://schemas.microsoft.com/office/drawing/2014/main" id="{F7B59F20-4D5B-82DA-3E89-929F25F62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5064" y="102849"/>
            <a:ext cx="1003268" cy="1501538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867313E-B552-439A-91B5-F1008A568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7947" y="2390869"/>
            <a:ext cx="1523350" cy="3338605"/>
          </a:xfrm>
          <a:prstGeom prst="rect">
            <a:avLst/>
          </a:prstGeom>
        </p:spPr>
      </p:pic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2F6B32C1-BA91-470A-8C1B-33264F8B21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2313" y="-1"/>
            <a:ext cx="4444096" cy="3211788"/>
          </a:xfrm>
          <a:custGeom>
            <a:avLst/>
            <a:gdLst>
              <a:gd name="connsiteX0" fmla="*/ 5102 w 4444096"/>
              <a:gd name="connsiteY0" fmla="*/ 0 h 3211788"/>
              <a:gd name="connsiteX1" fmla="*/ 4444096 w 4444096"/>
              <a:gd name="connsiteY1" fmla="*/ 0 h 3211788"/>
              <a:gd name="connsiteX2" fmla="*/ 4444096 w 4444096"/>
              <a:gd name="connsiteY2" fmla="*/ 2908319 h 3211788"/>
              <a:gd name="connsiteX3" fmla="*/ 4321598 w 4444096"/>
              <a:gd name="connsiteY3" fmla="*/ 2967330 h 3211788"/>
              <a:gd name="connsiteX4" fmla="*/ 3110753 w 4444096"/>
              <a:gd name="connsiteY4" fmla="*/ 3211788 h 3211788"/>
              <a:gd name="connsiteX5" fmla="*/ 0 w 4444096"/>
              <a:gd name="connsiteY5" fmla="*/ 101035 h 321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096" h="3211788">
                <a:moveTo>
                  <a:pt x="5102" y="0"/>
                </a:moveTo>
                <a:lnTo>
                  <a:pt x="4444096" y="0"/>
                </a:lnTo>
                <a:lnTo>
                  <a:pt x="4444096" y="2908319"/>
                </a:lnTo>
                <a:lnTo>
                  <a:pt x="4321598" y="2967330"/>
                </a:lnTo>
                <a:cubicBezTo>
                  <a:pt x="3949433" y="3124742"/>
                  <a:pt x="3540258" y="3211788"/>
                  <a:pt x="3110753" y="3211788"/>
                </a:cubicBezTo>
                <a:cubicBezTo>
                  <a:pt x="1392732" y="3211788"/>
                  <a:pt x="0" y="1819056"/>
                  <a:pt x="0" y="101035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459570ED-BE4C-49E8-86BC-A81140CFE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28700" y="-1"/>
            <a:ext cx="4277711" cy="3045402"/>
          </a:xfrm>
          <a:custGeom>
            <a:avLst/>
            <a:gdLst>
              <a:gd name="connsiteX0" fmla="*/ 5102 w 4277711"/>
              <a:gd name="connsiteY0" fmla="*/ 0 h 3045402"/>
              <a:gd name="connsiteX1" fmla="*/ 4277711 w 4277711"/>
              <a:gd name="connsiteY1" fmla="*/ 0 h 3045402"/>
              <a:gd name="connsiteX2" fmla="*/ 4277711 w 4277711"/>
              <a:gd name="connsiteY2" fmla="*/ 2723810 h 3045402"/>
              <a:gd name="connsiteX3" fmla="*/ 4090449 w 4277711"/>
              <a:gd name="connsiteY3" fmla="*/ 2814019 h 3045402"/>
              <a:gd name="connsiteX4" fmla="*/ 2944368 w 4277711"/>
              <a:gd name="connsiteY4" fmla="*/ 3045402 h 3045402"/>
              <a:gd name="connsiteX5" fmla="*/ 0 w 4277711"/>
              <a:gd name="connsiteY5" fmla="*/ 101034 h 3045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77711" h="3045402">
                <a:moveTo>
                  <a:pt x="5102" y="0"/>
                </a:moveTo>
                <a:lnTo>
                  <a:pt x="4277711" y="0"/>
                </a:lnTo>
                <a:lnTo>
                  <a:pt x="4277711" y="2723810"/>
                </a:lnTo>
                <a:lnTo>
                  <a:pt x="4090449" y="2814019"/>
                </a:lnTo>
                <a:cubicBezTo>
                  <a:pt x="3738190" y="2963012"/>
                  <a:pt x="3350901" y="3045402"/>
                  <a:pt x="2944368" y="3045402"/>
                </a:cubicBezTo>
                <a:cubicBezTo>
                  <a:pt x="1318238" y="3045402"/>
                  <a:pt x="0" y="1727164"/>
                  <a:pt x="0" y="1010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A screenshot of a phone&#10;&#10;Description automatically generated">
            <a:extLst>
              <a:ext uri="{FF2B5EF4-FFF2-40B4-BE49-F238E27FC236}">
                <a16:creationId xmlns:a16="http://schemas.microsoft.com/office/drawing/2014/main" id="{6FEB7404-B197-297B-E76E-D0C4236727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943" y="4844876"/>
            <a:ext cx="1012961" cy="2013553"/>
          </a:xfrm>
          <a:prstGeom prst="rect">
            <a:avLst/>
          </a:prstGeom>
        </p:spPr>
      </p:pic>
      <p:pic>
        <p:nvPicPr>
          <p:cNvPr id="4" name="Picture 3" descr="A screenshot of a car&#10;&#10;Description automatically generated">
            <a:extLst>
              <a:ext uri="{FF2B5EF4-FFF2-40B4-BE49-F238E27FC236}">
                <a16:creationId xmlns:a16="http://schemas.microsoft.com/office/drawing/2014/main" id="{B6E07632-74CD-6062-DFE0-C0CD80B90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19" y="104886"/>
            <a:ext cx="2046604" cy="4395257"/>
          </a:xfrm>
          <a:prstGeom prst="rect">
            <a:avLst/>
          </a:prstGeom>
        </p:spPr>
      </p:pic>
      <p:pic>
        <p:nvPicPr>
          <p:cNvPr id="5" name="Picture 4" descr="A license plate on a car&#10;&#10;Description automatically generated">
            <a:extLst>
              <a:ext uri="{FF2B5EF4-FFF2-40B4-BE49-F238E27FC236}">
                <a16:creationId xmlns:a16="http://schemas.microsoft.com/office/drawing/2014/main" id="{0D57FAFF-1D50-40AE-2D1F-A1660A7710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3401" y="3286381"/>
            <a:ext cx="1598493" cy="3445303"/>
          </a:xfrm>
          <a:prstGeom prst="rect">
            <a:avLst/>
          </a:prstGeom>
        </p:spPr>
      </p:pic>
      <p:pic>
        <p:nvPicPr>
          <p:cNvPr id="7" name="Picture 6" descr="A screenshot of a car&#10;&#10;Description automatically generated">
            <a:extLst>
              <a:ext uri="{FF2B5EF4-FFF2-40B4-BE49-F238E27FC236}">
                <a16:creationId xmlns:a16="http://schemas.microsoft.com/office/drawing/2014/main" id="{27B61144-1004-4A34-CC46-82AB02F52F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9739" y="-1993"/>
            <a:ext cx="1308099" cy="285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443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E11F-5EF6-7F50-60A3-79B706F1F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Database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77FCE2A6-3388-26A3-8A29-042B2FF07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3849" y="1715995"/>
            <a:ext cx="7872523" cy="5068598"/>
          </a:xfrm>
        </p:spPr>
      </p:pic>
    </p:spTree>
    <p:extLst>
      <p:ext uri="{BB962C8B-B14F-4D97-AF65-F5344CB8AC3E}">
        <p14:creationId xmlns:p14="http://schemas.microsoft.com/office/powerpoint/2010/main" val="1751226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E6A207B-97BE-4DE3-B7BA-6EB713664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4DB1AE-2CF1-5211-8FF6-FDF1C02BA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9016" y="640080"/>
            <a:ext cx="4021268" cy="1714065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Performance metrics on mobile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016" y="2529151"/>
            <a:ext cx="3376602" cy="18288"/>
          </a:xfrm>
          <a:custGeom>
            <a:avLst/>
            <a:gdLst>
              <a:gd name="connsiteX0" fmla="*/ 0 w 3376602"/>
              <a:gd name="connsiteY0" fmla="*/ 0 h 18288"/>
              <a:gd name="connsiteX1" fmla="*/ 641554 w 3376602"/>
              <a:gd name="connsiteY1" fmla="*/ 0 h 18288"/>
              <a:gd name="connsiteX2" fmla="*/ 1316875 w 3376602"/>
              <a:gd name="connsiteY2" fmla="*/ 0 h 18288"/>
              <a:gd name="connsiteX3" fmla="*/ 2025961 w 3376602"/>
              <a:gd name="connsiteY3" fmla="*/ 0 h 18288"/>
              <a:gd name="connsiteX4" fmla="*/ 2735048 w 3376602"/>
              <a:gd name="connsiteY4" fmla="*/ 0 h 18288"/>
              <a:gd name="connsiteX5" fmla="*/ 3376602 w 3376602"/>
              <a:gd name="connsiteY5" fmla="*/ 0 h 18288"/>
              <a:gd name="connsiteX6" fmla="*/ 3376602 w 3376602"/>
              <a:gd name="connsiteY6" fmla="*/ 18288 h 18288"/>
              <a:gd name="connsiteX7" fmla="*/ 2633750 w 3376602"/>
              <a:gd name="connsiteY7" fmla="*/ 18288 h 18288"/>
              <a:gd name="connsiteX8" fmla="*/ 1890897 w 3376602"/>
              <a:gd name="connsiteY8" fmla="*/ 18288 h 18288"/>
              <a:gd name="connsiteX9" fmla="*/ 1215577 w 3376602"/>
              <a:gd name="connsiteY9" fmla="*/ 18288 h 18288"/>
              <a:gd name="connsiteX10" fmla="*/ 0 w 3376602"/>
              <a:gd name="connsiteY10" fmla="*/ 18288 h 18288"/>
              <a:gd name="connsiteX11" fmla="*/ 0 w 3376602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76602" h="18288" fill="none" extrusionOk="0">
                <a:moveTo>
                  <a:pt x="0" y="0"/>
                </a:moveTo>
                <a:cubicBezTo>
                  <a:pt x="154337" y="-26787"/>
                  <a:pt x="393692" y="25344"/>
                  <a:pt x="641554" y="0"/>
                </a:cubicBezTo>
                <a:cubicBezTo>
                  <a:pt x="889416" y="-25344"/>
                  <a:pt x="1078313" y="12271"/>
                  <a:pt x="1316875" y="0"/>
                </a:cubicBezTo>
                <a:cubicBezTo>
                  <a:pt x="1555437" y="-12271"/>
                  <a:pt x="1698513" y="30110"/>
                  <a:pt x="2025961" y="0"/>
                </a:cubicBezTo>
                <a:cubicBezTo>
                  <a:pt x="2353409" y="-30110"/>
                  <a:pt x="2474986" y="1722"/>
                  <a:pt x="2735048" y="0"/>
                </a:cubicBezTo>
                <a:cubicBezTo>
                  <a:pt x="2995110" y="-1722"/>
                  <a:pt x="3097437" y="28961"/>
                  <a:pt x="3376602" y="0"/>
                </a:cubicBezTo>
                <a:cubicBezTo>
                  <a:pt x="3375893" y="8157"/>
                  <a:pt x="3376189" y="12125"/>
                  <a:pt x="3376602" y="18288"/>
                </a:cubicBezTo>
                <a:cubicBezTo>
                  <a:pt x="3037458" y="40377"/>
                  <a:pt x="2857195" y="34928"/>
                  <a:pt x="2633750" y="18288"/>
                </a:cubicBezTo>
                <a:cubicBezTo>
                  <a:pt x="2410305" y="1648"/>
                  <a:pt x="2066994" y="17360"/>
                  <a:pt x="1890897" y="18288"/>
                </a:cubicBezTo>
                <a:cubicBezTo>
                  <a:pt x="1714800" y="19216"/>
                  <a:pt x="1521080" y="47858"/>
                  <a:pt x="1215577" y="18288"/>
                </a:cubicBezTo>
                <a:cubicBezTo>
                  <a:pt x="910074" y="-11282"/>
                  <a:pt x="278912" y="61767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376602" h="18288" stroke="0" extrusionOk="0">
                <a:moveTo>
                  <a:pt x="0" y="0"/>
                </a:moveTo>
                <a:cubicBezTo>
                  <a:pt x="304565" y="-9016"/>
                  <a:pt x="402571" y="29762"/>
                  <a:pt x="641554" y="0"/>
                </a:cubicBezTo>
                <a:cubicBezTo>
                  <a:pt x="880537" y="-29762"/>
                  <a:pt x="963871" y="-12492"/>
                  <a:pt x="1215577" y="0"/>
                </a:cubicBezTo>
                <a:cubicBezTo>
                  <a:pt x="1467283" y="12492"/>
                  <a:pt x="1723274" y="15353"/>
                  <a:pt x="1958429" y="0"/>
                </a:cubicBezTo>
                <a:cubicBezTo>
                  <a:pt x="2193584" y="-15353"/>
                  <a:pt x="2347125" y="7922"/>
                  <a:pt x="2599984" y="0"/>
                </a:cubicBezTo>
                <a:cubicBezTo>
                  <a:pt x="2852843" y="-7922"/>
                  <a:pt x="3186422" y="-30763"/>
                  <a:pt x="3376602" y="0"/>
                </a:cubicBezTo>
                <a:cubicBezTo>
                  <a:pt x="3376338" y="4493"/>
                  <a:pt x="3376986" y="9472"/>
                  <a:pt x="3376602" y="18288"/>
                </a:cubicBezTo>
                <a:cubicBezTo>
                  <a:pt x="3080522" y="-5475"/>
                  <a:pt x="3038559" y="47323"/>
                  <a:pt x="2701282" y="18288"/>
                </a:cubicBezTo>
                <a:cubicBezTo>
                  <a:pt x="2364005" y="-10747"/>
                  <a:pt x="2245031" y="49099"/>
                  <a:pt x="1958429" y="18288"/>
                </a:cubicBezTo>
                <a:cubicBezTo>
                  <a:pt x="1671827" y="-12523"/>
                  <a:pt x="1619741" y="31109"/>
                  <a:pt x="1384407" y="18288"/>
                </a:cubicBezTo>
                <a:cubicBezTo>
                  <a:pt x="1149073" y="5467"/>
                  <a:pt x="947712" y="-11758"/>
                  <a:pt x="709086" y="18288"/>
                </a:cubicBezTo>
                <a:cubicBezTo>
                  <a:pt x="470460" y="48334"/>
                  <a:pt x="186882" y="50183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rgbClr val="7F9EBA"/>
          </a:solidFill>
          <a:ln w="38100" cap="rnd">
            <a:solidFill>
              <a:srgbClr val="7F9EB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9451ED3-455A-C887-EB95-BC8350F05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9016" y="2803470"/>
            <a:ext cx="3432048" cy="3414450"/>
          </a:xfrm>
        </p:spPr>
        <p:txBody>
          <a:bodyPr anchor="t">
            <a:normAutofit/>
          </a:bodyPr>
          <a:lstStyle/>
          <a:p>
            <a:r>
              <a:rPr lang="en-US" sz="900" dirty="0">
                <a:latin typeface="Helvetica"/>
                <a:cs typeface="Helvetica"/>
              </a:rPr>
              <a:t>We have recorded the performance of the app using the android app “</a:t>
            </a:r>
            <a:r>
              <a:rPr lang="en-US" sz="900" dirty="0" err="1">
                <a:latin typeface="Helvetica"/>
                <a:cs typeface="Helvetica"/>
              </a:rPr>
              <a:t>SysFloat</a:t>
            </a:r>
            <a:r>
              <a:rPr lang="en-US" sz="900" dirty="0">
                <a:latin typeface="Helvetica"/>
                <a:cs typeface="Helvetica"/>
              </a:rPr>
              <a:t>”. </a:t>
            </a:r>
            <a:endParaRPr lang="en-US" dirty="0">
              <a:latin typeface="The Hand Bold"/>
              <a:cs typeface="Helvetica"/>
            </a:endParaRPr>
          </a:p>
          <a:p>
            <a:r>
              <a:rPr lang="en-US" sz="900" dirty="0">
                <a:latin typeface="Helvetica"/>
                <a:cs typeface="Helvetica"/>
              </a:rPr>
              <a:t>Well, we used a different AI model for our app, as yolo v8 was very CPU and Memory intensive. Hence, running edge applications with deep learning models are quite a difficult task….not for the developer, but for the user. There is also a risk of temp rising when these models run. </a:t>
            </a:r>
            <a:endParaRPr lang="en-US" dirty="0">
              <a:latin typeface="The Hand Bold"/>
              <a:cs typeface="Helvetica"/>
            </a:endParaRPr>
          </a:p>
          <a:p>
            <a:endParaRPr lang="en-US" sz="900" dirty="0">
              <a:latin typeface="Helvetica"/>
              <a:cs typeface="Helvetica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6436237" y="1971579"/>
              <a:ext cx="360" cy="216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8237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Content Placeholder 3" descr="Screenshots of a phone screen&#10;&#10;Description automatically generated">
            <a:extLst>
              <a:ext uri="{FF2B5EF4-FFF2-40B4-BE49-F238E27FC236}">
                <a16:creationId xmlns:a16="http://schemas.microsoft.com/office/drawing/2014/main" id="{981D9E64-A344-2910-F52C-A178FCCB34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36" y="1142144"/>
            <a:ext cx="6903720" cy="457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343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70F2F-EFC4-8B0B-D77F-C9434B247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of yolov8 on a pc</a:t>
            </a:r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CA48F94-6CF8-21EA-2ECC-9132D231E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833" y="1877302"/>
            <a:ext cx="6096000" cy="4098230"/>
          </a:xfrm>
          <a:prstGeom prst="rect">
            <a:avLst/>
          </a:prstGeom>
        </p:spPr>
      </p:pic>
      <p:pic>
        <p:nvPicPr>
          <p:cNvPr id="5" name="Picture 4" descr="A screenshot of a computer monitor&#10;&#10;Description automatically generated">
            <a:extLst>
              <a:ext uri="{FF2B5EF4-FFF2-40B4-BE49-F238E27FC236}">
                <a16:creationId xmlns:a16="http://schemas.microsoft.com/office/drawing/2014/main" id="{3948A2F4-2B88-CD44-EC9A-A551BD0F4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108" y="1985433"/>
            <a:ext cx="548361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80622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_2SEEDS">
      <a:dk1>
        <a:srgbClr val="000000"/>
      </a:dk1>
      <a:lt1>
        <a:srgbClr val="FFFFFF"/>
      </a:lt1>
      <a:dk2>
        <a:srgbClr val="243941"/>
      </a:dk2>
      <a:lt2>
        <a:srgbClr val="E8E5E2"/>
      </a:lt2>
      <a:accent1>
        <a:srgbClr val="7F9EBA"/>
      </a:accent1>
      <a:accent2>
        <a:srgbClr val="81A8AB"/>
      </a:accent2>
      <a:accent3>
        <a:srgbClr val="969CC6"/>
      </a:accent3>
      <a:accent4>
        <a:srgbClr val="BA807F"/>
      </a:accent4>
      <a:accent5>
        <a:srgbClr val="BB9B82"/>
      </a:accent5>
      <a:accent6>
        <a:srgbClr val="AAA274"/>
      </a:accent6>
      <a:hlink>
        <a:srgbClr val="9F7C5D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SketchyVTI</vt:lpstr>
      <vt:lpstr>Number plate recognition</vt:lpstr>
      <vt:lpstr>Reference papers</vt:lpstr>
      <vt:lpstr>ObjectiveS</vt:lpstr>
      <vt:lpstr>PowerPoint Presentation</vt:lpstr>
      <vt:lpstr>Database</vt:lpstr>
      <vt:lpstr>Performance metrics on mobile</vt:lpstr>
      <vt:lpstr>Performance of yolov8 on a pc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107</cp:revision>
  <dcterms:created xsi:type="dcterms:W3CDTF">2024-10-18T03:27:11Z</dcterms:created>
  <dcterms:modified xsi:type="dcterms:W3CDTF">2024-10-18T03:56:54Z</dcterms:modified>
</cp:coreProperties>
</file>

<file path=docProps/thumbnail.jpeg>
</file>